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389" r:id="rId3"/>
    <p:sldId id="257" r:id="rId4"/>
    <p:sldId id="390" r:id="rId5"/>
    <p:sldId id="294" r:id="rId6"/>
    <p:sldId id="292" r:id="rId7"/>
    <p:sldId id="295" r:id="rId8"/>
    <p:sldId id="293" r:id="rId9"/>
    <p:sldId id="391" r:id="rId10"/>
    <p:sldId id="387" r:id="rId11"/>
    <p:sldId id="392" r:id="rId12"/>
    <p:sldId id="388" r:id="rId13"/>
    <p:sldId id="393" r:id="rId14"/>
    <p:sldId id="394" r:id="rId15"/>
    <p:sldId id="395" r:id="rId16"/>
    <p:sldId id="396" r:id="rId17"/>
    <p:sldId id="397" r:id="rId18"/>
    <p:sldId id="398" r:id="rId19"/>
    <p:sldId id="399" r:id="rId20"/>
    <p:sldId id="400" r:id="rId21"/>
    <p:sldId id="291" r:id="rId22"/>
    <p:sldId id="401" r:id="rId23"/>
    <p:sldId id="402" r:id="rId24"/>
    <p:sldId id="360" r:id="rId25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>
      <p:cViewPr varScale="1">
        <p:scale>
          <a:sx n="149" d="100"/>
          <a:sy n="149" d="100"/>
        </p:scale>
        <p:origin x="600" y="17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367E5-1072-40F6-8FF6-54EADE14FAF6}" type="datetimeFigureOut">
              <a:rPr lang="en-US" smtClean="0"/>
              <a:t>6/13/19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AF050-3E26-4845-8997-0DF3848F0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26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856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b69253042_8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5b69253042_8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5112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b69253042_8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5b69253042_8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4198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b69253042_8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5b69253042_8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6678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5985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248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3484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5981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739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2273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b69253042_8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5b69253042_8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9262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b69253042_8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5b69253042_8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8767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b69253042_8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5b69253042_8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1412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5899151" y="0"/>
            <a:ext cx="3243263" cy="5724525"/>
            <a:chOff x="5899151" y="0"/>
            <a:chExt cx="3243263" cy="6858000"/>
          </a:xfrm>
        </p:grpSpPr>
        <p:sp>
          <p:nvSpPr>
            <p:cNvPr id="11" name="Rectangle 90483"/>
            <p:cNvSpPr>
              <a:spLocks noChangeArrowheads="1"/>
            </p:cNvSpPr>
            <p:nvPr userDrawn="1"/>
          </p:nvSpPr>
          <p:spPr bwMode="auto">
            <a:xfrm>
              <a:off x="5899151" y="5651500"/>
              <a:ext cx="3243263" cy="850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90484"/>
            <p:cNvSpPr>
              <a:spLocks noChangeArrowheads="1"/>
            </p:cNvSpPr>
            <p:nvPr userDrawn="1"/>
          </p:nvSpPr>
          <p:spPr bwMode="auto">
            <a:xfrm>
              <a:off x="5899151" y="0"/>
              <a:ext cx="3243263" cy="5724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90485"/>
            <p:cNvSpPr>
              <a:spLocks noChangeArrowheads="1"/>
            </p:cNvSpPr>
            <p:nvPr userDrawn="1"/>
          </p:nvSpPr>
          <p:spPr bwMode="auto">
            <a:xfrm>
              <a:off x="5899151" y="6448425"/>
              <a:ext cx="3243263" cy="4095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32555"/>
            <a:ext cx="7772400" cy="639141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4600" y="2933700"/>
            <a:ext cx="6400800" cy="762000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67225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84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95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08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8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00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82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7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15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03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41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 userDrawn="1"/>
        </p:nvSpPr>
        <p:spPr bwMode="auto">
          <a:xfrm>
            <a:off x="8620125" y="3"/>
            <a:ext cx="533400" cy="9715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10"/>
          <p:cNvSpPr>
            <a:spLocks noChangeArrowheads="1"/>
          </p:cNvSpPr>
          <p:nvPr userDrawn="1"/>
        </p:nvSpPr>
        <p:spPr bwMode="auto">
          <a:xfrm>
            <a:off x="7799388" y="3"/>
            <a:ext cx="960438" cy="9715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0" y="3"/>
            <a:ext cx="7837488" cy="9715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43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6A866-0A23-491F-85A5-D120BEBA0BC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0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0" y="1409700"/>
            <a:ext cx="3200400" cy="10809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True Meaning of  “Decision Day”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3600" y="2933701"/>
            <a:ext cx="3048000" cy="762000"/>
          </a:xfrm>
        </p:spPr>
        <p:txBody>
          <a:bodyPr>
            <a:noAutofit/>
          </a:bodyPr>
          <a:lstStyle/>
          <a:p>
            <a:r>
              <a:rPr lang="en-US" dirty="0"/>
              <a:t>Edward Gates, Jr.</a:t>
            </a:r>
          </a:p>
          <a:p>
            <a:r>
              <a:rPr lang="en-US" dirty="0"/>
              <a:t>Philip Nunoo</a:t>
            </a:r>
          </a:p>
          <a:p>
            <a:r>
              <a:rPr lang="en-US" dirty="0"/>
              <a:t>Nikita Jones</a:t>
            </a:r>
          </a:p>
          <a:p>
            <a:r>
              <a:rPr lang="en-US" dirty="0"/>
              <a:t>Mason Waters</a:t>
            </a:r>
          </a:p>
        </p:txBody>
      </p:sp>
    </p:spTree>
    <p:extLst>
      <p:ext uri="{BB962C8B-B14F-4D97-AF65-F5344CB8AC3E}">
        <p14:creationId xmlns:p14="http://schemas.microsoft.com/office/powerpoint/2010/main" val="272136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57200" y="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Data Exploration &amp; Clean-Up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0F4B56-ED24-49CF-8A92-E07024DCD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60" y="994832"/>
            <a:ext cx="8229600" cy="15853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E01864-F658-496F-85EE-DA69EECF7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60" y="2616055"/>
            <a:ext cx="8229600" cy="14613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E581A-52F7-4113-B015-076E2C857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60" y="4110371"/>
            <a:ext cx="8229600" cy="1623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3B5834-2301-45A4-A583-91A4D26948A5}"/>
              </a:ext>
            </a:extLst>
          </p:cNvPr>
          <p:cNvSpPr/>
          <p:nvPr/>
        </p:nvSpPr>
        <p:spPr>
          <a:xfrm rot="16200000">
            <a:off x="-397933" y="1596999"/>
            <a:ext cx="1295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School Type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93063B-8637-4E3E-A48C-3DFA78322CE0}"/>
              </a:ext>
            </a:extLst>
          </p:cNvPr>
          <p:cNvSpPr/>
          <p:nvPr/>
        </p:nvSpPr>
        <p:spPr>
          <a:xfrm rot="16200000">
            <a:off x="-406400" y="4748510"/>
            <a:ext cx="1295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Major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AE4CB3-9EE9-4ED5-B3B7-8FC7E79F020D}"/>
              </a:ext>
            </a:extLst>
          </p:cNvPr>
          <p:cNvSpPr/>
          <p:nvPr/>
        </p:nvSpPr>
        <p:spPr>
          <a:xfrm rot="16200000">
            <a:off x="-381000" y="3172754"/>
            <a:ext cx="1295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Region</a:t>
            </a:r>
          </a:p>
        </p:txBody>
      </p:sp>
    </p:spTree>
    <p:extLst>
      <p:ext uri="{BB962C8B-B14F-4D97-AF65-F5344CB8AC3E}">
        <p14:creationId xmlns:p14="http://schemas.microsoft.com/office/powerpoint/2010/main" val="669495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57200" y="1143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979"/>
            </a:pPr>
            <a:r>
              <a:rPr lang="en" sz="2800" dirty="0"/>
              <a:t>Overall Descriptive Statistics – </a:t>
            </a:r>
            <a:r>
              <a:rPr lang="en-US" sz="2800" dirty="0"/>
              <a:t>Undergraduate Major</a:t>
            </a:r>
            <a:endParaRPr sz="280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3472E-36E7-894A-B869-D7A8FE38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3758"/>
            <a:ext cx="9144000" cy="3073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DF1CCA-7176-274D-8EBD-0C8821A4401F}"/>
              </a:ext>
            </a:extLst>
          </p:cNvPr>
          <p:cNvSpPr/>
          <p:nvPr/>
        </p:nvSpPr>
        <p:spPr>
          <a:xfrm>
            <a:off x="619432" y="1733758"/>
            <a:ext cx="3569110" cy="2976508"/>
          </a:xfrm>
          <a:prstGeom prst="rect">
            <a:avLst/>
          </a:prstGeom>
          <a:solidFill>
            <a:schemeClr val="accent3">
              <a:alpha val="2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754C5D-6D55-724F-B9BD-48BDA51462E0}"/>
              </a:ext>
            </a:extLst>
          </p:cNvPr>
          <p:cNvSpPr/>
          <p:nvPr/>
        </p:nvSpPr>
        <p:spPr>
          <a:xfrm>
            <a:off x="7919892" y="1733758"/>
            <a:ext cx="1188720" cy="2976508"/>
          </a:xfrm>
          <a:prstGeom prst="rect">
            <a:avLst/>
          </a:prstGeom>
          <a:solidFill>
            <a:schemeClr val="accent3">
              <a:alpha val="2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8070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C0F2-D639-4D4D-85ED-57BD0D34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/>
              <a:t>Overall Descriptive Statistics – </a:t>
            </a:r>
            <a:r>
              <a:rPr lang="en-US" dirty="0"/>
              <a:t>School Type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684784-D67D-422B-9E69-4F67C7B21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66341"/>
            <a:ext cx="9144000" cy="3072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350D07-6E14-4F7D-95DB-61F2F73C9F9A}"/>
              </a:ext>
            </a:extLst>
          </p:cNvPr>
          <p:cNvSpPr/>
          <p:nvPr/>
        </p:nvSpPr>
        <p:spPr>
          <a:xfrm>
            <a:off x="762000" y="1666341"/>
            <a:ext cx="2743200" cy="3072384"/>
          </a:xfrm>
          <a:prstGeom prst="rect">
            <a:avLst/>
          </a:prstGeom>
          <a:solidFill>
            <a:schemeClr val="accent3">
              <a:alpha val="2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4787AE-273C-4702-BFD6-5C2AF363D989}"/>
              </a:ext>
            </a:extLst>
          </p:cNvPr>
          <p:cNvSpPr/>
          <p:nvPr/>
        </p:nvSpPr>
        <p:spPr>
          <a:xfrm>
            <a:off x="7696200" y="1666341"/>
            <a:ext cx="1447800" cy="3072384"/>
          </a:xfrm>
          <a:prstGeom prst="rect">
            <a:avLst/>
          </a:prstGeom>
          <a:solidFill>
            <a:schemeClr val="accent3">
              <a:alpha val="2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9553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C0F2-D639-4D4D-85ED-57BD0D34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/>
              <a:t>Overall Descriptive Statistics – </a:t>
            </a:r>
            <a:r>
              <a:rPr lang="en-US" dirty="0"/>
              <a:t>Region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684784-D67D-422B-9E69-4F67C7B21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66341"/>
            <a:ext cx="9144000" cy="3072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350D07-6E14-4F7D-95DB-61F2F73C9F9A}"/>
              </a:ext>
            </a:extLst>
          </p:cNvPr>
          <p:cNvSpPr/>
          <p:nvPr/>
        </p:nvSpPr>
        <p:spPr>
          <a:xfrm>
            <a:off x="762000" y="1666341"/>
            <a:ext cx="2743200" cy="3072384"/>
          </a:xfrm>
          <a:prstGeom prst="rect">
            <a:avLst/>
          </a:prstGeom>
          <a:solidFill>
            <a:schemeClr val="accent3">
              <a:alpha val="2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4787AE-273C-4702-BFD6-5C2AF363D989}"/>
              </a:ext>
            </a:extLst>
          </p:cNvPr>
          <p:cNvSpPr/>
          <p:nvPr/>
        </p:nvSpPr>
        <p:spPr>
          <a:xfrm>
            <a:off x="7696200" y="1666341"/>
            <a:ext cx="1447800" cy="3072384"/>
          </a:xfrm>
          <a:prstGeom prst="rect">
            <a:avLst/>
          </a:prstGeom>
          <a:solidFill>
            <a:schemeClr val="accent3">
              <a:alpha val="2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A72594-E775-42B7-9301-A1884E6C8F6B}"/>
              </a:ext>
            </a:extLst>
          </p:cNvPr>
          <p:cNvSpPr/>
          <p:nvPr/>
        </p:nvSpPr>
        <p:spPr>
          <a:xfrm>
            <a:off x="4250267" y="4381500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Chart</a:t>
            </a:r>
          </a:p>
        </p:txBody>
      </p:sp>
    </p:spTree>
    <p:extLst>
      <p:ext uri="{BB962C8B-B14F-4D97-AF65-F5344CB8AC3E}">
        <p14:creationId xmlns:p14="http://schemas.microsoft.com/office/powerpoint/2010/main" val="1323812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8118E-68F1-454C-8954-CC8F6FE8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Data Analysis: major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E46B1-2BD7-461D-BEFC-8F86B2724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Decision Day!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02A0E9-550B-4952-AC18-6232F4BA7A75}"/>
              </a:ext>
            </a:extLst>
          </p:cNvPr>
          <p:cNvSpPr/>
          <p:nvPr/>
        </p:nvSpPr>
        <p:spPr>
          <a:xfrm>
            <a:off x="6096000" y="1714500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image</a:t>
            </a:r>
          </a:p>
        </p:txBody>
      </p:sp>
    </p:spTree>
    <p:extLst>
      <p:ext uri="{BB962C8B-B14F-4D97-AF65-F5344CB8AC3E}">
        <p14:creationId xmlns:p14="http://schemas.microsoft.com/office/powerpoint/2010/main" val="2165648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457200" y="1143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1979"/>
            </a:pPr>
            <a:r>
              <a:rPr lang="en-US" sz="1800" dirty="0"/>
              <a:t>Which Undergraduate Majors get the highest income at the start of their careers?</a:t>
            </a:r>
            <a:endParaRPr sz="28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41A29F-2C74-6A48-A99C-EC9DB30ED2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119" y="1229646"/>
            <a:ext cx="4572000" cy="411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872A5B-7ED8-644E-B7CF-31F82A1AF8C8}"/>
              </a:ext>
            </a:extLst>
          </p:cNvPr>
          <p:cNvSpPr txBox="1"/>
          <p:nvPr/>
        </p:nvSpPr>
        <p:spPr>
          <a:xfrm>
            <a:off x="5338916" y="1642601"/>
            <a:ext cx="3028336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1400" b="1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Top 5</a:t>
            </a: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Physician Assistant: $74,300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Chemical Engineering: $63,200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Computer Engineering: $61,400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Electrical Engineering: $60,900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Mechanical Engineering: $57,900</a:t>
            </a:r>
          </a:p>
          <a:p>
            <a:pPr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</a:p>
          <a:p>
            <a:pPr>
              <a:buClr>
                <a:srgbClr val="000000"/>
              </a:buClr>
            </a:pPr>
            <a:r>
              <a:rPr lang="en-US" sz="1400" b="1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Bottom 5</a:t>
            </a: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Spanish: $34,000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Religion: $34,100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Education: $34,900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Criminal Justice: $35,000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Journalism: $35,600</a:t>
            </a:r>
          </a:p>
        </p:txBody>
      </p:sp>
    </p:spTree>
    <p:extLst>
      <p:ext uri="{BB962C8B-B14F-4D97-AF65-F5344CB8AC3E}">
        <p14:creationId xmlns:p14="http://schemas.microsoft.com/office/powerpoint/2010/main" val="647991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19F317-A366-0049-AEE3-FB46358D697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832" y="1177290"/>
            <a:ext cx="4389120" cy="4114800"/>
          </a:xfrm>
          <a:prstGeom prst="rect">
            <a:avLst/>
          </a:prstGeom>
        </p:spPr>
      </p:pic>
      <p:sp>
        <p:nvSpPr>
          <p:cNvPr id="11" name="Google Shape;248;p44">
            <a:extLst>
              <a:ext uri="{FF2B5EF4-FFF2-40B4-BE49-F238E27FC236}">
                <a16:creationId xmlns:a16="http://schemas.microsoft.com/office/drawing/2014/main" id="{C143AD3E-B0F9-2B4B-80B0-B1CE8573ED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9000" y="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1979"/>
            </a:pPr>
            <a:r>
              <a:rPr lang="en-US" sz="1800" dirty="0"/>
              <a:t>Which Undergraduate Majors get the highest income at Mid-Career?</a:t>
            </a:r>
            <a:endParaRPr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407DFE-1DE9-004F-830A-87DF6571515E}"/>
              </a:ext>
            </a:extLst>
          </p:cNvPr>
          <p:cNvSpPr txBox="1"/>
          <p:nvPr/>
        </p:nvSpPr>
        <p:spPr>
          <a:xfrm>
            <a:off x="5338916" y="1642601"/>
            <a:ext cx="3028336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1400" b="1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Top 5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Chemical Engineering: $107,000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Computer Engineering: $105,000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Electrical Engineering: $103,000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Aerospace Engineering: $101,000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Economics: $98,600</a:t>
            </a:r>
          </a:p>
          <a:p>
            <a:pPr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r>
              <a:rPr lang="en-US" sz="1400" b="1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Bottom 5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Religion: $52,000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Education: $52,000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Spanish: $53,100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Interior Design: $53,200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Music: $55,000</a:t>
            </a:r>
          </a:p>
        </p:txBody>
      </p:sp>
    </p:spTree>
    <p:extLst>
      <p:ext uri="{BB962C8B-B14F-4D97-AF65-F5344CB8AC3E}">
        <p14:creationId xmlns:p14="http://schemas.microsoft.com/office/powerpoint/2010/main" val="2330063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457200" y="4572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1979"/>
            </a:pPr>
            <a:r>
              <a:rPr lang="en-US" sz="1800" dirty="0"/>
              <a:t>Which Undergraduate Majors get the highest income at Mid-Career 90</a:t>
            </a:r>
            <a:r>
              <a:rPr lang="en-US" sz="1800" baseline="30000" dirty="0"/>
              <a:t>th</a:t>
            </a:r>
            <a:r>
              <a:rPr lang="en-US" sz="1800" dirty="0"/>
              <a:t> Percentile?</a:t>
            </a:r>
            <a:endParaRPr sz="28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8739E1-9782-CF42-9AD4-3C30A9BC1BD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8623" y="1211580"/>
            <a:ext cx="4572000" cy="411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1EE417-7A52-7247-B3EC-E00D1A8E19C8}"/>
              </a:ext>
            </a:extLst>
          </p:cNvPr>
          <p:cNvSpPr txBox="1"/>
          <p:nvPr/>
        </p:nvSpPr>
        <p:spPr>
          <a:xfrm>
            <a:off x="5289756" y="1642601"/>
            <a:ext cx="3146323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1400" b="1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Top 5</a:t>
            </a: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Economics: $210,000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Finance: $195,000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Chemical Engineering: $194,000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Math: $183,000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Physics: $178,000</a:t>
            </a:r>
          </a:p>
          <a:p>
            <a:pPr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</a:p>
          <a:p>
            <a:pPr>
              <a:buClr>
                <a:srgbClr val="000000"/>
              </a:buClr>
            </a:pPr>
            <a:r>
              <a:rPr lang="en-US" sz="1400" b="1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Bottom 5</a:t>
            </a: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Spanish: $96,400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Religion: $96,400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Nursing: $98,300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Nutrition: $99,200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Healthcare Administration: $101,000</a:t>
            </a:r>
          </a:p>
        </p:txBody>
      </p:sp>
    </p:spTree>
    <p:extLst>
      <p:ext uri="{BB962C8B-B14F-4D97-AF65-F5344CB8AC3E}">
        <p14:creationId xmlns:p14="http://schemas.microsoft.com/office/powerpoint/2010/main" val="832750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457200" y="37488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b"/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</a:rPr>
              <a:t>Percent change from Starting to Mid-Career Salary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754AF8-9013-A94B-95E5-253A5E8168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2"/>
          <a:stretch/>
        </p:blipFill>
        <p:spPr>
          <a:xfrm>
            <a:off x="39335" y="1219812"/>
            <a:ext cx="4327995" cy="4114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4EA83F-5B13-A748-A4DE-936F05B831D9}"/>
              </a:ext>
            </a:extLst>
          </p:cNvPr>
          <p:cNvSpPr txBox="1"/>
          <p:nvPr/>
        </p:nvSpPr>
        <p:spPr>
          <a:xfrm>
            <a:off x="5338916" y="1642601"/>
            <a:ext cx="3028336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1400" b="1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Top 5</a:t>
            </a: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Math: 103.5%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Philosophy: 103.5%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Economics: 97.8%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Marketing: 96.8%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Physics: 95.1%</a:t>
            </a:r>
          </a:p>
          <a:p>
            <a:pPr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</a:p>
          <a:p>
            <a:pPr>
              <a:buClr>
                <a:srgbClr val="000000"/>
              </a:buClr>
            </a:pPr>
            <a:r>
              <a:rPr lang="en-US" sz="1400" b="1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Bottom 5</a:t>
            </a: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Physician Assistant: 23.4%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Nursing: 23.4% 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Nutrition: 38.6%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Interior Design: 47.4%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Education: 49%</a:t>
            </a:r>
          </a:p>
        </p:txBody>
      </p:sp>
    </p:spTree>
    <p:extLst>
      <p:ext uri="{BB962C8B-B14F-4D97-AF65-F5344CB8AC3E}">
        <p14:creationId xmlns:p14="http://schemas.microsoft.com/office/powerpoint/2010/main" val="794692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5"/>
          <p:cNvSpPr txBox="1">
            <a:spLocks noGrp="1"/>
          </p:cNvSpPr>
          <p:nvPr>
            <p:ph type="title"/>
          </p:nvPr>
        </p:nvSpPr>
        <p:spPr>
          <a:xfrm>
            <a:off x="457200" y="34471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979"/>
            </a:pPr>
            <a:r>
              <a:rPr lang="en" sz="1800" dirty="0"/>
              <a:t>Starting vs. Mid-Career Median Salary</a:t>
            </a:r>
            <a:endParaRPr sz="1800" dirty="0"/>
          </a:p>
        </p:txBody>
      </p:sp>
      <p:sp>
        <p:nvSpPr>
          <p:cNvPr id="255" name="Google Shape;255;p45"/>
          <p:cNvSpPr txBox="1">
            <a:spLocks noGrp="1"/>
          </p:cNvSpPr>
          <p:nvPr>
            <p:ph type="body" idx="1"/>
          </p:nvPr>
        </p:nvSpPr>
        <p:spPr>
          <a:xfrm>
            <a:off x="5527738" y="2479394"/>
            <a:ext cx="2684207" cy="7926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spcBef>
                <a:spcPts val="0"/>
              </a:spcBef>
              <a:buSzPts val="3200"/>
              <a:buNone/>
            </a:pPr>
            <a:r>
              <a:rPr lang="en-US" sz="2000" dirty="0"/>
              <a:t>Pearson Correlation: 0.85</a:t>
            </a:r>
            <a:endParaRPr sz="2000" dirty="0"/>
          </a:p>
          <a:p>
            <a:pPr marL="0" indent="0">
              <a:spcBef>
                <a:spcPts val="640"/>
              </a:spcBef>
              <a:buSzPts val="3200"/>
              <a:buNone/>
            </a:pPr>
            <a:endParaRPr dirty="0"/>
          </a:p>
          <a:p>
            <a:pPr marL="0" indent="0">
              <a:spcBef>
                <a:spcPts val="640"/>
              </a:spcBef>
              <a:buSzPts val="3200"/>
              <a:buNone/>
            </a:pPr>
            <a:endParaRPr dirty="0"/>
          </a:p>
          <a:p>
            <a:pPr marL="342900" indent="-139700">
              <a:spcBef>
                <a:spcPts val="640"/>
              </a:spcBef>
              <a:buSzPts val="3200"/>
              <a:buNone/>
            </a:pPr>
            <a:endParaRPr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CD2488-87AE-B24D-B71C-18F75EEA789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4051" y="1494910"/>
            <a:ext cx="4114800" cy="3657600"/>
          </a:xfrm>
          <a:prstGeom prst="rect">
            <a:avLst/>
          </a:prstGeom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DBDFD18E-41EE-4981-ADDD-EAEE036CFA03}"/>
              </a:ext>
            </a:extLst>
          </p:cNvPr>
          <p:cNvSpPr/>
          <p:nvPr/>
        </p:nvSpPr>
        <p:spPr>
          <a:xfrm>
            <a:off x="3733800" y="876300"/>
            <a:ext cx="1066800" cy="7620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Physician Asst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334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E0E92-C650-4F80-A5B1-64894118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C8A47-F3CE-4462-ADEF-48EFF26BC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The Why?</a:t>
            </a:r>
          </a:p>
          <a:p>
            <a:r>
              <a:rPr lang="en-US" dirty="0"/>
              <a:t>Data Exploration &amp; Clean-Up</a:t>
            </a:r>
          </a:p>
          <a:p>
            <a:r>
              <a:rPr lang="en-US" dirty="0"/>
              <a:t>Analysis</a:t>
            </a:r>
          </a:p>
          <a:p>
            <a:pPr lvl="1"/>
            <a:r>
              <a:rPr lang="en-US" dirty="0"/>
              <a:t>Undergraduate Major</a:t>
            </a:r>
          </a:p>
          <a:p>
            <a:pPr lvl="1"/>
            <a:r>
              <a:rPr lang="en-US" dirty="0"/>
              <a:t>Region</a:t>
            </a:r>
          </a:p>
          <a:p>
            <a:pPr lvl="1"/>
            <a:r>
              <a:rPr lang="en-US" dirty="0"/>
              <a:t>School Type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54504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 txBox="1">
            <a:spLocks noGrp="1"/>
          </p:cNvSpPr>
          <p:nvPr>
            <p:ph type="title"/>
          </p:nvPr>
        </p:nvSpPr>
        <p:spPr>
          <a:xfrm>
            <a:off x="457200" y="1842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1979"/>
            </a:pPr>
            <a:r>
              <a:rPr lang="en" sz="1800" dirty="0"/>
              <a:t>Starting vs. Mid-Career 90</a:t>
            </a:r>
            <a:r>
              <a:rPr lang="en" sz="1800" baseline="30000" dirty="0"/>
              <a:t>th</a:t>
            </a:r>
            <a:r>
              <a:rPr lang="en" sz="1800" dirty="0"/>
              <a:t> Percentile Median Salary</a:t>
            </a:r>
            <a:endParaRPr sz="18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1A72EB-B523-FF4F-A742-6F3498CEBA6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72" y="1369758"/>
            <a:ext cx="4114800" cy="3657600"/>
          </a:xfrm>
          <a:prstGeom prst="rect">
            <a:avLst/>
          </a:prstGeom>
        </p:spPr>
      </p:pic>
      <p:sp>
        <p:nvSpPr>
          <p:cNvPr id="8" name="Google Shape;255;p45">
            <a:extLst>
              <a:ext uri="{FF2B5EF4-FFF2-40B4-BE49-F238E27FC236}">
                <a16:creationId xmlns:a16="http://schemas.microsoft.com/office/drawing/2014/main" id="{DE728F72-13F2-C54E-8634-D538217315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27738" y="2479394"/>
            <a:ext cx="2684207" cy="7926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spcBef>
                <a:spcPts val="0"/>
              </a:spcBef>
              <a:buSzPts val="3200"/>
              <a:buNone/>
            </a:pPr>
            <a:r>
              <a:rPr lang="en-US" sz="2000" dirty="0"/>
              <a:t>Pearson Correlation: 0.70</a:t>
            </a:r>
            <a:endParaRPr sz="2000" dirty="0"/>
          </a:p>
          <a:p>
            <a:pPr marL="0" indent="0">
              <a:spcBef>
                <a:spcPts val="640"/>
              </a:spcBef>
              <a:buSzPts val="3200"/>
              <a:buNone/>
            </a:pPr>
            <a:endParaRPr dirty="0"/>
          </a:p>
          <a:p>
            <a:pPr marL="0" indent="0">
              <a:spcBef>
                <a:spcPts val="640"/>
              </a:spcBef>
              <a:buSzPts val="3200"/>
              <a:buNone/>
            </a:pPr>
            <a:endParaRPr dirty="0"/>
          </a:p>
          <a:p>
            <a:pPr marL="342900" indent="-139700">
              <a:spcBef>
                <a:spcPts val="640"/>
              </a:spcBef>
              <a:buSzPts val="32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4314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48733" y="381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979"/>
            </a:pPr>
            <a:r>
              <a:rPr lang="en-US" sz="1979" dirty="0"/>
              <a:t>Degree Majors </a:t>
            </a:r>
            <a:r>
              <a:rPr lang="en" sz="1979" dirty="0"/>
              <a:t>Summary </a:t>
            </a:r>
            <a:endParaRPr sz="2880" dirty="0"/>
          </a:p>
        </p:txBody>
      </p:sp>
      <p:sp>
        <p:nvSpPr>
          <p:cNvPr id="243" name="Google Shape;243;p43"/>
          <p:cNvSpPr txBox="1">
            <a:spLocks noGrp="1"/>
          </p:cNvSpPr>
          <p:nvPr>
            <p:ph type="body" idx="1"/>
          </p:nvPr>
        </p:nvSpPr>
        <p:spPr>
          <a:xfrm>
            <a:off x="457200" y="1160265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/>
              <a:t>Physician Assistants start their career noticeably with the best salary.</a:t>
            </a:r>
          </a:p>
          <a:p>
            <a:r>
              <a:rPr lang="en-US" sz="2000" dirty="0"/>
              <a:t>In the middle of the career, Chemical Engineers and then Computer Engineers get the best salary.</a:t>
            </a:r>
          </a:p>
          <a:p>
            <a:r>
              <a:rPr lang="en-US" sz="2000" dirty="0"/>
              <a:t>In the long term, Economists have the salary advantages who earns the best salary when compared to others.</a:t>
            </a:r>
          </a:p>
          <a:p>
            <a:r>
              <a:rPr lang="en-US" sz="2000" dirty="0"/>
              <a:t>Mathematicians and Philosophers have the most increase in their salary during their career.</a:t>
            </a:r>
          </a:p>
          <a:p>
            <a:r>
              <a:rPr lang="en-US" sz="2000" dirty="0"/>
              <a:t>As a result of analyzes we have made, different jobs have different advantages in their career opportunities when start salary, long term salary and increase in salary percentage compared.</a:t>
            </a:r>
          </a:p>
          <a:p>
            <a:pPr marL="0" indent="0">
              <a:spcBef>
                <a:spcPts val="640"/>
              </a:spcBef>
              <a:buSzPts val="3200"/>
              <a:buNone/>
            </a:pPr>
            <a:endParaRPr sz="2000" dirty="0"/>
          </a:p>
          <a:p>
            <a:pPr marL="0" indent="0">
              <a:spcBef>
                <a:spcPts val="640"/>
              </a:spcBef>
              <a:buSzPts val="3200"/>
              <a:buNone/>
            </a:pPr>
            <a:endParaRPr sz="2000" dirty="0"/>
          </a:p>
          <a:p>
            <a:pPr marL="342900" indent="-139700">
              <a:spcBef>
                <a:spcPts val="640"/>
              </a:spcBef>
              <a:buSzPts val="3200"/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261549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8118E-68F1-454C-8954-CC8F6FE8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Data Analysis: REGION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E46B1-2BD7-461D-BEFC-8F86B2724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Decision Day!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02A0E9-550B-4952-AC18-6232F4BA7A75}"/>
              </a:ext>
            </a:extLst>
          </p:cNvPr>
          <p:cNvSpPr/>
          <p:nvPr/>
        </p:nvSpPr>
        <p:spPr>
          <a:xfrm>
            <a:off x="6096000" y="1714500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image</a:t>
            </a:r>
          </a:p>
        </p:txBody>
      </p:sp>
    </p:spTree>
    <p:extLst>
      <p:ext uri="{BB962C8B-B14F-4D97-AF65-F5344CB8AC3E}">
        <p14:creationId xmlns:p14="http://schemas.microsoft.com/office/powerpoint/2010/main" val="1948774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8118E-68F1-454C-8954-CC8F6FE8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Data Analysis: SCHOOL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E46B1-2BD7-461D-BEFC-8F86B2724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Decision Day!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02A0E9-550B-4952-AC18-6232F4BA7A75}"/>
              </a:ext>
            </a:extLst>
          </p:cNvPr>
          <p:cNvSpPr/>
          <p:nvPr/>
        </p:nvSpPr>
        <p:spPr>
          <a:xfrm>
            <a:off x="6096000" y="1714500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image</a:t>
            </a:r>
          </a:p>
        </p:txBody>
      </p:sp>
    </p:spTree>
    <p:extLst>
      <p:ext uri="{BB962C8B-B14F-4D97-AF65-F5344CB8AC3E}">
        <p14:creationId xmlns:p14="http://schemas.microsoft.com/office/powerpoint/2010/main" val="1880708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09600" y="2645834"/>
            <a:ext cx="4114800" cy="1295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latin typeface="Arial" pitchFamily="34" charset="0"/>
                <a:ea typeface="+mj-ea"/>
                <a:cs typeface="Arial" pitchFamily="34" charset="0"/>
              </a:rPr>
              <a:t>A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ny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questions?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800600" y="994833"/>
            <a:ext cx="3124200" cy="4254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300" b="1" dirty="0">
                <a:solidFill>
                  <a:schemeClr val="accent1"/>
                </a:solidFill>
                <a:latin typeface="Century Gothic" pitchFamily="34" charset="0"/>
                <a:ea typeface="+mj-ea"/>
                <a:cs typeface="Arial" pitchFamily="34" charset="0"/>
              </a:rPr>
              <a:t>?</a:t>
            </a:r>
            <a:endParaRPr kumimoji="0" lang="en-US" sz="33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itchFamily="34" charset="0"/>
              <a:ea typeface="+mj-ea"/>
              <a:cs typeface="Arial" pitchFamily="34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086600" y="2866760"/>
            <a:ext cx="1676400" cy="1874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700" b="1" dirty="0">
                <a:solidFill>
                  <a:schemeClr val="accent2"/>
                </a:solidFill>
                <a:latin typeface="Century Gothic" pitchFamily="34" charset="0"/>
                <a:ea typeface="+mj-ea"/>
                <a:cs typeface="Arial" pitchFamily="34" charset="0"/>
              </a:rPr>
              <a:t>?</a:t>
            </a:r>
            <a:endParaRPr kumimoji="0" lang="en-US" sz="167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0" y="3153833"/>
            <a:ext cx="838200" cy="1079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b="1" dirty="0">
                <a:solidFill>
                  <a:schemeClr val="accent3"/>
                </a:solidFill>
                <a:latin typeface="Century Gothic" pitchFamily="34" charset="0"/>
                <a:ea typeface="+mj-ea"/>
                <a:cs typeface="Arial" pitchFamily="34" charset="0"/>
              </a:rPr>
              <a:t>?</a:t>
            </a:r>
            <a:endParaRPr kumimoji="0" lang="en-US" sz="96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entury Gothic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78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71682"/>
            <a:ext cx="8610600" cy="2343018"/>
          </a:xfrm>
        </p:spPr>
        <p:txBody>
          <a:bodyPr>
            <a:normAutofit/>
          </a:bodyPr>
          <a:lstStyle/>
          <a:p>
            <a:r>
              <a:rPr lang="en-US" sz="2600" dirty="0"/>
              <a:t>We are seeking to discredit the perception that higher tuition results in higher salaries in our careers.</a:t>
            </a:r>
          </a:p>
          <a:p>
            <a:r>
              <a:rPr lang="en-US" sz="2600" dirty="0"/>
              <a:t>Our project will attempt to analyze and compare the starting, mid-career, and mid-career 90</a:t>
            </a:r>
            <a:r>
              <a:rPr lang="en-US" sz="2600" baseline="30000" dirty="0"/>
              <a:t>th</a:t>
            </a:r>
            <a:r>
              <a:rPr lang="en-US" sz="2600" dirty="0"/>
              <a:t> percentile salaries:</a:t>
            </a:r>
          </a:p>
          <a:p>
            <a:pPr lvl="1"/>
            <a:r>
              <a:rPr lang="en-US" sz="2000" dirty="0"/>
              <a:t>Undergraduate majors, Regions, School Types</a:t>
            </a:r>
          </a:p>
          <a:p>
            <a:pPr lvl="1"/>
            <a:endParaRPr lang="en-US" sz="2400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2D5D75-0786-41AC-940A-107BDEEDEA24}"/>
              </a:ext>
            </a:extLst>
          </p:cNvPr>
          <p:cNvSpPr/>
          <p:nvPr/>
        </p:nvSpPr>
        <p:spPr>
          <a:xfrm>
            <a:off x="571500" y="3162300"/>
            <a:ext cx="8115300" cy="2514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/>
              <a:t>Questions </a:t>
            </a:r>
          </a:p>
          <a:p>
            <a:r>
              <a:rPr lang="en-US" sz="2400" dirty="0"/>
              <a:t>For higher income :</a:t>
            </a:r>
          </a:p>
          <a:p>
            <a:endParaRPr lang="en-US" sz="1000" u="sng" dirty="0"/>
          </a:p>
          <a:p>
            <a:pPr marL="514350" indent="-514350">
              <a:buAutoNum type="arabicPeriod"/>
            </a:pPr>
            <a:r>
              <a:rPr lang="en-US" sz="2400" dirty="0"/>
              <a:t>What should my major be? </a:t>
            </a:r>
          </a:p>
          <a:p>
            <a:pPr marL="514350" indent="-514350">
              <a:buAutoNum type="arabicPeriod"/>
            </a:pPr>
            <a:r>
              <a:rPr lang="en-US" sz="2400" dirty="0"/>
              <a:t>Which region should I attend college?</a:t>
            </a:r>
          </a:p>
          <a:p>
            <a:pPr marL="514350" indent="-514350">
              <a:buAutoNum type="arabicPeriod"/>
            </a:pPr>
            <a:r>
              <a:rPr lang="en-US" sz="2400" dirty="0"/>
              <a:t>What type of college should I attend?</a:t>
            </a:r>
          </a:p>
        </p:txBody>
      </p:sp>
    </p:spTree>
    <p:extLst>
      <p:ext uri="{BB962C8B-B14F-4D97-AF65-F5344CB8AC3E}">
        <p14:creationId xmlns:p14="http://schemas.microsoft.com/office/powerpoint/2010/main" val="2296942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8118E-68F1-454C-8954-CC8F6FE8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>
                <a:solidFill>
                  <a:schemeClr val="accent1"/>
                </a:solidFill>
              </a:rPr>
              <a:t>THE WHY?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E46B1-2BD7-461D-BEFC-8F86B2724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Decision Day!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02A0E9-550B-4952-AC18-6232F4BA7A75}"/>
              </a:ext>
            </a:extLst>
          </p:cNvPr>
          <p:cNvSpPr/>
          <p:nvPr/>
        </p:nvSpPr>
        <p:spPr>
          <a:xfrm>
            <a:off x="6096000" y="1714500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Thinking face</a:t>
            </a:r>
          </a:p>
        </p:txBody>
      </p:sp>
    </p:spTree>
    <p:extLst>
      <p:ext uri="{BB962C8B-B14F-4D97-AF65-F5344CB8AC3E}">
        <p14:creationId xmlns:p14="http://schemas.microsoft.com/office/powerpoint/2010/main" val="349949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394595" y="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lt1"/>
              </a:buClr>
              <a:buSzPts val="1979"/>
            </a:pPr>
            <a:r>
              <a:rPr lang="en" dirty="0"/>
              <a:t>Average Cost of Tuition and Fees</a:t>
            </a:r>
            <a:endParaRPr sz="44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FF2B5F-6FD4-2441-95A5-D224887652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6" t="12371" r="1443" b="3038"/>
          <a:stretch/>
        </p:blipFill>
        <p:spPr>
          <a:xfrm>
            <a:off x="394595" y="1200150"/>
            <a:ext cx="8354810" cy="420732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D89184B-D663-D943-BE34-88C9F40BF583}"/>
              </a:ext>
            </a:extLst>
          </p:cNvPr>
          <p:cNvSpPr/>
          <p:nvPr/>
        </p:nvSpPr>
        <p:spPr>
          <a:xfrm>
            <a:off x="7848600" y="2226131"/>
            <a:ext cx="838201" cy="4027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270%</a:t>
            </a:r>
          </a:p>
        </p:txBody>
      </p:sp>
    </p:spTree>
    <p:extLst>
      <p:ext uri="{BB962C8B-B14F-4D97-AF65-F5344CB8AC3E}">
        <p14:creationId xmlns:p14="http://schemas.microsoft.com/office/powerpoint/2010/main" val="866183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lt1"/>
              </a:buClr>
              <a:buSzPts val="1979"/>
            </a:pPr>
            <a:r>
              <a:rPr lang="en" dirty="0"/>
              <a:t>Tuition &amp; Fees vs. Other Indices</a:t>
            </a:r>
            <a:endParaRPr sz="4400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E01C9EC-E692-514A-AB40-BCF9FBF959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2" t="11321" r="2981" b="3414"/>
          <a:stretch/>
        </p:blipFill>
        <p:spPr>
          <a:xfrm>
            <a:off x="1148444" y="1167485"/>
            <a:ext cx="6847115" cy="424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01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57200" y="-33587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lvl="0">
              <a:buSzPts val="1979"/>
            </a:pPr>
            <a:r>
              <a:rPr lang="en" dirty="0"/>
              <a:t>Tuition &amp; Fees vs. Other Indices</a:t>
            </a:r>
            <a:endParaRPr sz="4000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F56FDCB-98A9-EC42-9DB5-2F0CE9D21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79" y="1183280"/>
            <a:ext cx="6938042" cy="419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02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57200" y="127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lt1"/>
              </a:buClr>
              <a:buSzPts val="1979"/>
            </a:pPr>
            <a:r>
              <a:rPr lang="en" dirty="0"/>
              <a:t>Student loans vs U.S Non-Housing Debt</a:t>
            </a:r>
            <a:endParaRPr sz="44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B2C9F7-D8D6-D448-B394-A0A33296A4EF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6378"/>
          <a:stretch/>
        </p:blipFill>
        <p:spPr>
          <a:xfrm>
            <a:off x="9238" y="1181008"/>
            <a:ext cx="4791363" cy="4248242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C532F89-BEB6-FC42-B233-C10088975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539" y="1181008"/>
            <a:ext cx="4093907" cy="42482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2F88A6-3F84-7F4F-AB57-82519BC5E102}"/>
              </a:ext>
            </a:extLst>
          </p:cNvPr>
          <p:cNvSpPr/>
          <p:nvPr/>
        </p:nvSpPr>
        <p:spPr>
          <a:xfrm>
            <a:off x="849086" y="2336302"/>
            <a:ext cx="685800" cy="4313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40%</a:t>
            </a:r>
          </a:p>
        </p:txBody>
      </p:sp>
    </p:spTree>
    <p:extLst>
      <p:ext uri="{BB962C8B-B14F-4D97-AF65-F5344CB8AC3E}">
        <p14:creationId xmlns:p14="http://schemas.microsoft.com/office/powerpoint/2010/main" val="325053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8118E-68F1-454C-8954-CC8F6FE8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Data Exploration &amp; Clean-Up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E46B1-2BD7-461D-BEFC-8F86B2724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Decision Day!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02A0E9-550B-4952-AC18-6232F4BA7A75}"/>
              </a:ext>
            </a:extLst>
          </p:cNvPr>
          <p:cNvSpPr/>
          <p:nvPr/>
        </p:nvSpPr>
        <p:spPr>
          <a:xfrm>
            <a:off x="6096000" y="1714500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image</a:t>
            </a:r>
          </a:p>
        </p:txBody>
      </p:sp>
    </p:spTree>
    <p:extLst>
      <p:ext uri="{BB962C8B-B14F-4D97-AF65-F5344CB8AC3E}">
        <p14:creationId xmlns:p14="http://schemas.microsoft.com/office/powerpoint/2010/main" val="3500422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2AF46"/>
      </a:accent1>
      <a:accent2>
        <a:srgbClr val="336633"/>
      </a:accent2>
      <a:accent3>
        <a:srgbClr val="99CC99"/>
      </a:accent3>
      <a:accent4>
        <a:srgbClr val="669966"/>
      </a:accent4>
      <a:accent5>
        <a:srgbClr val="666633"/>
      </a:accent5>
      <a:accent6>
        <a:srgbClr val="99996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2021</TotalTime>
  <Words>575</Words>
  <Application>Microsoft Macintosh PowerPoint</Application>
  <PresentationFormat>On-screen Show (16:10)</PresentationFormat>
  <Paragraphs>133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Century Gothic</vt:lpstr>
      <vt:lpstr>Office Theme</vt:lpstr>
      <vt:lpstr>The True Meaning of  “Decision Day”</vt:lpstr>
      <vt:lpstr>Agenda</vt:lpstr>
      <vt:lpstr>Introduction</vt:lpstr>
      <vt:lpstr>THE WHY?</vt:lpstr>
      <vt:lpstr>Average Cost of Tuition and Fees</vt:lpstr>
      <vt:lpstr>Tuition &amp; Fees vs. Other Indices</vt:lpstr>
      <vt:lpstr>Tuition &amp; Fees vs. Other Indices</vt:lpstr>
      <vt:lpstr>Student loans vs U.S Non-Housing Debt</vt:lpstr>
      <vt:lpstr>Data Exploration &amp; Clean-Up</vt:lpstr>
      <vt:lpstr>Data Exploration &amp; Clean-Up</vt:lpstr>
      <vt:lpstr>Overall Descriptive Statistics – Undergraduate Major</vt:lpstr>
      <vt:lpstr>Overall Descriptive Statistics – School Type</vt:lpstr>
      <vt:lpstr>Overall Descriptive Statistics – Region</vt:lpstr>
      <vt:lpstr>Data Analysis: major</vt:lpstr>
      <vt:lpstr>Which Undergraduate Majors get the highest income at the start of their careers?</vt:lpstr>
      <vt:lpstr>Which Undergraduate Majors get the highest income at Mid-Career?</vt:lpstr>
      <vt:lpstr>Which Undergraduate Majors get the highest income at Mid-Career 90th Percentile?</vt:lpstr>
      <vt:lpstr>Percent change from Starting to Mid-Career Salary</vt:lpstr>
      <vt:lpstr>Starting vs. Mid-Career Median Salary</vt:lpstr>
      <vt:lpstr>Starting vs. Mid-Career 90th Percentile Median Salary</vt:lpstr>
      <vt:lpstr>Degree Majors Summary </vt:lpstr>
      <vt:lpstr>Data Analysis: REGION</vt:lpstr>
      <vt:lpstr>Data Analysis: SCHOOL TYPE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Company</dc:creator>
  <cp:lastModifiedBy>Philip Nunoo</cp:lastModifiedBy>
  <cp:revision>56</cp:revision>
  <dcterms:created xsi:type="dcterms:W3CDTF">2013-12-25T12:45:28Z</dcterms:created>
  <dcterms:modified xsi:type="dcterms:W3CDTF">2019-06-13T21:50:47Z</dcterms:modified>
</cp:coreProperties>
</file>